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4" r:id="rId2"/>
    <p:sldId id="265" r:id="rId3"/>
    <p:sldId id="258" r:id="rId4"/>
    <p:sldId id="266" r:id="rId5"/>
    <p:sldId id="267" r:id="rId6"/>
    <p:sldId id="259" r:id="rId7"/>
    <p:sldId id="319" r:id="rId8"/>
    <p:sldId id="268" r:id="rId9"/>
    <p:sldId id="257" r:id="rId10"/>
    <p:sldId id="269" r:id="rId11"/>
    <p:sldId id="318" r:id="rId12"/>
    <p:sldId id="321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75" r:id="rId21"/>
    <p:sldId id="281" r:id="rId22"/>
    <p:sldId id="304" r:id="rId23"/>
    <p:sldId id="305" r:id="rId24"/>
    <p:sldId id="282" r:id="rId25"/>
    <p:sldId id="308" r:id="rId26"/>
    <p:sldId id="306" r:id="rId27"/>
    <p:sldId id="309" r:id="rId28"/>
    <p:sldId id="307" r:id="rId29"/>
    <p:sldId id="310" r:id="rId30"/>
    <p:sldId id="315" r:id="rId31"/>
    <p:sldId id="314" r:id="rId32"/>
    <p:sldId id="276" r:id="rId33"/>
    <p:sldId id="283" r:id="rId34"/>
    <p:sldId id="303" r:id="rId35"/>
    <p:sldId id="313" r:id="rId36"/>
    <p:sldId id="284" r:id="rId37"/>
    <p:sldId id="286" r:id="rId38"/>
    <p:sldId id="287" r:id="rId39"/>
    <p:sldId id="289" r:id="rId40"/>
    <p:sldId id="288" r:id="rId41"/>
    <p:sldId id="290" r:id="rId42"/>
    <p:sldId id="292" r:id="rId43"/>
    <p:sldId id="294" r:id="rId44"/>
    <p:sldId id="300" r:id="rId45"/>
    <p:sldId id="316" r:id="rId46"/>
    <p:sldId id="317" r:id="rId47"/>
    <p:sldId id="293" r:id="rId48"/>
    <p:sldId id="295" r:id="rId49"/>
    <p:sldId id="299" r:id="rId50"/>
    <p:sldId id="296" r:id="rId51"/>
    <p:sldId id="320" r:id="rId52"/>
    <p:sldId id="297" r:id="rId53"/>
    <p:sldId id="298" r:id="rId54"/>
    <p:sldId id="301" r:id="rId55"/>
    <p:sldId id="322" r:id="rId56"/>
    <p:sldId id="3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/>
    <p:restoredTop sz="94715"/>
  </p:normalViewPr>
  <p:slideViewPr>
    <p:cSldViewPr snapToGrid="0" snapToObjects="1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5A64C-0525-D442-8B40-B2183597F570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404A-064C-F845-A30D-5F5F7A0CA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7404A-064C-F845-A30D-5F5F7A0CAE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9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8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9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657599" y="615999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Ruan van Mazijk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2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5" y="178736"/>
            <a:ext cx="8134767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96" y="806295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48" y="784675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53" y="1046049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04" y="2671782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73" y="2738976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34" y="2582363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0871"/>
          <a:stretch/>
        </p:blipFill>
        <p:spPr>
          <a:xfrm flipH="1">
            <a:off x="3308896" y="4439074"/>
            <a:ext cx="355447" cy="245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49" y="4537144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21" y="54239"/>
            <a:ext cx="6710558" cy="68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  <a:endParaRPr lang="en-US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6577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9902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/>
              <a:t>follow </a:t>
            </a:r>
            <a:r>
              <a:rPr lang="en-US" sz="3600" b="1" dirty="0">
                <a:solidFill>
                  <a:srgbClr val="C00000"/>
                </a:solidFill>
              </a:rPr>
              <a:t>a particula</a:t>
            </a:r>
            <a:r>
              <a:rPr lang="en-US" sz="3600" dirty="0">
                <a:solidFill>
                  <a:srgbClr val="C00000"/>
                </a:solidFill>
              </a:rPr>
              <a:t>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7899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strike="sngStrike" dirty="0">
                <a:solidFill>
                  <a:srgbClr val="C00000"/>
                </a:solidFill>
              </a:rPr>
              <a:t>most </a:t>
            </a:r>
            <a:r>
              <a:rPr lang="en-US" sz="3600" b="1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b="1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0691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strike="sngStrike" dirty="0">
                <a:solidFill>
                  <a:srgbClr val="C00000"/>
                </a:solidFill>
              </a:rPr>
              <a:t>most </a:t>
            </a:r>
            <a:r>
              <a:rPr lang="en-US" sz="3600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19229" y="365125"/>
            <a:ext cx="10534571" cy="599411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73255">
            <a:off x="855903" y="3752193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WHICH ONE?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 rot="1655201">
            <a:off x="8551590" y="1373436"/>
            <a:ext cx="3264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i.e. NOT ALL?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82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599" y="615999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Ruan van Mazijk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054366" y="1665695"/>
            <a:ext cx="2525110" cy="478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* </a:t>
            </a:r>
            <a:r>
              <a:rPr lang="en-US" sz="4000" i="1" dirty="0"/>
              <a:t>s</a:t>
            </a:r>
            <a:r>
              <a:rPr lang="en-US" sz="4000" i="1" dirty="0" smtClean="0"/>
              <a:t>ort of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3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1470" y="2090627"/>
            <a:ext cx="5203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3"/>
                </a:solidFill>
              </a:rPr>
              <a:t>∵ mammals have sex</a:t>
            </a:r>
            <a:endParaRPr lang="en-US" sz="440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1470" y="1321186"/>
            <a:ext cx="27970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i="1" dirty="0" err="1">
                <a:solidFill>
                  <a:schemeClr val="accent3"/>
                </a:solidFill>
                <a:sym typeface="Wingdings"/>
              </a:rPr>
              <a:t>sensu</a:t>
            </a:r>
            <a:r>
              <a:rPr lang="en-US" sz="4400" dirty="0">
                <a:solidFill>
                  <a:schemeClr val="accent3"/>
                </a:solidFill>
                <a:sym typeface="Wingdings"/>
              </a:rPr>
              <a:t> </a:t>
            </a:r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Mayr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58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49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1470" y="5065200"/>
            <a:ext cx="512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Entirely not this simple 🙄</a:t>
            </a:r>
          </a:p>
        </p:txBody>
      </p:sp>
    </p:spTree>
    <p:extLst>
      <p:ext uri="{BB962C8B-B14F-4D97-AF65-F5344CB8AC3E}">
        <p14:creationId xmlns:p14="http://schemas.microsoft.com/office/powerpoint/2010/main" val="1266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1469" y="4855370"/>
            <a:ext cx="6286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Little explicit consideration from </a:t>
            </a:r>
            <a:r>
              <a:rPr lang="en-US" sz="3600" dirty="0" smtClean="0">
                <a:solidFill>
                  <a:srgbClr val="C00000"/>
                </a:solidFill>
              </a:rPr>
              <a:t>majority of </a:t>
            </a:r>
            <a:r>
              <a:rPr lang="en-US" sz="3600" dirty="0" err="1" smtClean="0">
                <a:solidFill>
                  <a:srgbClr val="C00000"/>
                </a:solidFill>
              </a:rPr>
              <a:t>mammalogists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genetically isolated from other such groups”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39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60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81761" y="5452732"/>
            <a:ext cx="1165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D. E. Wilson &amp; D.-A. 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M.Reeder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(eds.).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Mammal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Species of the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World. </a:t>
            </a:r>
            <a:r>
              <a:rPr lang="en-US" i="1" dirty="0" smtClean="0">
                <a:solidFill>
                  <a:schemeClr val="accent3"/>
                </a:solidFill>
              </a:rPr>
              <a:t>A </a:t>
            </a:r>
            <a:r>
              <a:rPr lang="en-US" i="1" dirty="0">
                <a:solidFill>
                  <a:schemeClr val="accent3"/>
                </a:solidFill>
              </a:rPr>
              <a:t>Taxonomic and Geographic Reference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i="1" baseline="30000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Edition.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John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Hopkins University Press, Baltimore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0">
              <a:defRPr/>
            </a:pPr>
            <a:endParaRPr lang="en-US" dirty="0" smtClean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>
              <a:defRPr/>
            </a:pP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www.departments.bucknell.edu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/biology/resources/msw3/</a:t>
            </a:r>
          </a:p>
        </p:txBody>
      </p:sp>
    </p:spTree>
    <p:extLst>
      <p:ext uri="{BB962C8B-B14F-4D97-AF65-F5344CB8AC3E}">
        <p14:creationId xmlns:p14="http://schemas.microsoft.com/office/powerpoint/2010/main" val="2037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280" y="132080"/>
            <a:ext cx="12110720" cy="65938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94016" y="2628709"/>
            <a:ext cx="565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</a:rPr>
              <a:t>But there is debate</a:t>
            </a:r>
            <a:r>
              <a:rPr lang="mr-IN" sz="4400" b="1" dirty="0" smtClean="0">
                <a:solidFill>
                  <a:srgbClr val="C00000"/>
                </a:solidFill>
              </a:rPr>
              <a:t>…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BSC; </a:t>
            </a:r>
            <a:r>
              <a:rPr lang="en-US" sz="4400" b="1" dirty="0" smtClean="0"/>
              <a:t>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98118" y="227340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100% diagnosable: they have fixed heritable differences between them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</a:p>
          <a:p>
            <a:endParaRPr lang="en-US" sz="2400" dirty="0"/>
          </a:p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offer </a:t>
            </a:r>
            <a:r>
              <a:rPr lang="en-US" sz="2400" dirty="0"/>
              <a:t>a repeatable, falsifiable definition of </a:t>
            </a:r>
            <a:r>
              <a:rPr lang="en-US" sz="2400" dirty="0" smtClean="0"/>
              <a:t>species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98118" y="45575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Groves 2012. </a:t>
            </a:r>
            <a:r>
              <a:rPr lang="en-US" sz="2400" i="1" dirty="0" smtClean="0">
                <a:solidFill>
                  <a:schemeClr val="accent3"/>
                </a:solidFill>
              </a:rPr>
              <a:t>American </a:t>
            </a:r>
            <a:r>
              <a:rPr lang="en-US" sz="2400" i="1" dirty="0">
                <a:solidFill>
                  <a:schemeClr val="accent3"/>
                </a:solidFill>
              </a:rPr>
              <a:t>Journal of Primatology</a:t>
            </a:r>
            <a:r>
              <a:rPr lang="en-US" sz="2400" dirty="0">
                <a:solidFill>
                  <a:schemeClr val="accent3"/>
                </a:solidFill>
              </a:rPr>
              <a:t>. 74(8):</a:t>
            </a:r>
            <a:r>
              <a:rPr lang="en-US" sz="2400" dirty="0" smtClean="0">
                <a:solidFill>
                  <a:schemeClr val="accent3"/>
                </a:solidFill>
              </a:rPr>
              <a:t>687–691.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in mammal species delimitation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But still influential!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 smtClean="0"/>
              <a:t>e.g.</a:t>
            </a:r>
            <a:r>
              <a:rPr lang="en-US" sz="3200" dirty="0" smtClean="0"/>
              <a:t> in </a:t>
            </a:r>
            <a:r>
              <a:rPr lang="en-US" sz="3200" dirty="0" err="1" smtClean="0"/>
              <a:t>allopatry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573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1" y="251216"/>
            <a:ext cx="4555989" cy="36296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11080531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 err="1" smtClean="0"/>
              <a:t>Phenetics</a:t>
            </a:r>
            <a:r>
              <a:rPr lang="en-US" sz="4400" b="1" dirty="0" smtClean="0"/>
              <a:t> still common, or 1</a:t>
            </a:r>
            <a:r>
              <a:rPr lang="en-US" sz="4400" b="1" baseline="30000" dirty="0" smtClean="0"/>
              <a:t>st</a:t>
            </a:r>
            <a:r>
              <a:rPr lang="en-US" sz="4400" b="1" dirty="0" smtClean="0"/>
              <a:t> port-of-call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i="1" dirty="0" smtClean="0"/>
              <a:t>e.g. </a:t>
            </a:r>
            <a:r>
              <a:rPr lang="en-US" sz="3200" dirty="0" smtClean="0"/>
              <a:t>Lew </a:t>
            </a:r>
            <a:r>
              <a:rPr lang="en-US" sz="3200" i="1" dirty="0" smtClean="0"/>
              <a:t>et al.</a:t>
            </a:r>
            <a:r>
              <a:rPr lang="en-US" sz="3200" dirty="0" smtClean="0"/>
              <a:t> 2006</a:t>
            </a:r>
            <a:r>
              <a:rPr lang="en-US" sz="3200" i="1" dirty="0" smtClean="0"/>
              <a:t>. J. Mammal</a:t>
            </a:r>
            <a:r>
              <a:rPr lang="en-US" sz="3200" dirty="0" smtClean="0"/>
              <a:t>. </a:t>
            </a:r>
            <a:r>
              <a:rPr lang="en-US" sz="3200" dirty="0"/>
              <a:t>87(2):</a:t>
            </a:r>
            <a:r>
              <a:rPr lang="en-US" sz="3200" dirty="0" smtClean="0"/>
              <a:t>224–237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76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42449" y="1254617"/>
            <a:ext cx="710963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0" smtClean="0">
                <a:solidFill>
                  <a:schemeClr val="accent6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$$$</a:t>
            </a:r>
            <a:endParaRPr lang="en-US" sz="30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44434" y="2100192"/>
            <a:ext cx="85205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 smtClean="0">
                <a:latin typeface="Apple Color Emoji" charset="0"/>
              </a:rPr>
              <a:t>⏰⏰⏰</a:t>
            </a:r>
            <a:endParaRPr lang="en-US" sz="20000" dirty="0"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48732" y="1500189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544" y="6373355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</a:t>
            </a:r>
            <a:r>
              <a:rPr lang="en-US" sz="4400" dirty="0" smtClean="0">
                <a:solidFill>
                  <a:schemeClr val="accent3"/>
                </a:solidFill>
              </a:rPr>
              <a:t> </a:t>
            </a:r>
            <a:r>
              <a:rPr lang="en-US" sz="4400" dirty="0" smtClean="0">
                <a:solidFill>
                  <a:schemeClr val="accent5"/>
                </a:solidFill>
              </a:rPr>
              <a:t>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94603" y="5812394"/>
            <a:ext cx="67139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TAXONOMIC INFLATION? </a:t>
            </a:r>
            <a:r>
              <a:rPr lang="en-US" sz="4400" dirty="0" smtClean="0">
                <a:latin typeface="Trattatello" charset="0"/>
                <a:ea typeface="Trattatello" charset="0"/>
                <a:cs typeface="Trattatello" charset="0"/>
              </a:rPr>
              <a:t>😅</a:t>
            </a:r>
            <a:endParaRPr lang="en-US" sz="4400" dirty="0"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Africa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/>
              <a:t>Myosorex</a:t>
            </a:r>
            <a:r>
              <a:rPr lang="en-US" i="1" dirty="0"/>
              <a:t> </a:t>
            </a:r>
            <a:r>
              <a:rPr lang="en-US" i="1" dirty="0" err="1" smtClean="0"/>
              <a:t>longicaudatus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Meester</a:t>
            </a:r>
            <a:r>
              <a:rPr lang="en-US" sz="2000" dirty="0" smtClean="0">
                <a:solidFill>
                  <a:schemeClr val="accent3"/>
                </a:solidFill>
              </a:rPr>
              <a:t> &amp; </a:t>
            </a:r>
            <a:r>
              <a:rPr lang="en-US" sz="2000" dirty="0" err="1" smtClean="0">
                <a:solidFill>
                  <a:schemeClr val="accent3"/>
                </a:solidFill>
              </a:rPr>
              <a:t>Dippenaar</a:t>
            </a:r>
            <a:r>
              <a:rPr lang="en-US" sz="2000" dirty="0" smtClean="0">
                <a:solidFill>
                  <a:schemeClr val="accent3"/>
                </a:solidFill>
              </a:rPr>
              <a:t> 1978. </a:t>
            </a:r>
            <a:r>
              <a:rPr lang="en-US" sz="2000" i="1" dirty="0" smtClean="0">
                <a:solidFill>
                  <a:schemeClr val="accent3"/>
                </a:solidFill>
              </a:rPr>
              <a:t>Annals </a:t>
            </a:r>
            <a:r>
              <a:rPr lang="en-US" sz="2000" i="1" dirty="0">
                <a:solidFill>
                  <a:schemeClr val="accent3"/>
                </a:solidFill>
              </a:rPr>
              <a:t>of the Transvaal Museum</a:t>
            </a:r>
            <a:r>
              <a:rPr lang="en-US" sz="2000" dirty="0">
                <a:solidFill>
                  <a:schemeClr val="accent3"/>
                </a:solidFill>
              </a:rPr>
              <a:t>. 31(4):</a:t>
            </a:r>
            <a:r>
              <a:rPr lang="en-US" sz="2000" dirty="0" smtClean="0">
                <a:solidFill>
                  <a:schemeClr val="accent3"/>
                </a:solidFill>
              </a:rPr>
              <a:t>30–42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/>
              <a:t>Knysna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smtClean="0"/>
              <a:t>Morphology &amp; geography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1</a:t>
                </a:r>
                <a:endParaRPr lang="en-US" sz="4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9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/>
          <a:stretch/>
        </p:blipFill>
        <p:spPr>
          <a:xfrm>
            <a:off x="835351" y="2418080"/>
            <a:ext cx="10518449" cy="297688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94575" y="2942834"/>
            <a:ext cx="557831" cy="557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51" y="2942834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570" y="3043515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23</a:t>
                </a:r>
                <a:endParaRPr lang="en-US" sz="4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4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3124200" y="1497647"/>
            <a:ext cx="530860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73160" y="716548"/>
            <a:ext cx="297870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latin typeface="Calibri" charset="0"/>
                <a:ea typeface="Calibri" charset="0"/>
                <a:cs typeface="Calibri" charset="0"/>
              </a:rPr>
              <a:t>⏰</a:t>
            </a:r>
          </a:p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1915—2005</a:t>
            </a:r>
            <a:endParaRPr lang="en-US" sz="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1" y="4074924"/>
            <a:ext cx="545679" cy="5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62015" y="4017453"/>
            <a:ext cx="557831" cy="557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1" y="2120387"/>
            <a:ext cx="646360" cy="64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39" y="2211026"/>
            <a:ext cx="465083" cy="4650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93</a:t>
                </a:r>
                <a:endParaRPr lang="en-US" sz="4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Artiodactyls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7529" r="60736" b="71235"/>
          <a:stretch/>
        </p:blipFill>
        <p:spPr>
          <a:xfrm>
            <a:off x="8922328" y="367795"/>
            <a:ext cx="2431472" cy="1431924"/>
          </a:xfrm>
        </p:spPr>
      </p:pic>
    </p:spTree>
    <p:extLst>
      <p:ext uri="{BB962C8B-B14F-4D97-AF65-F5344CB8AC3E}">
        <p14:creationId xmlns:p14="http://schemas.microsoft.com/office/powerpoint/2010/main" val="13400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20833845">
            <a:off x="487383" y="690250"/>
            <a:ext cx="63942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latin typeface="Calibri" charset="0"/>
                <a:ea typeface="Calibri" charset="0"/>
                <a:cs typeface="Calibri" charset="0"/>
              </a:rPr>
              <a:t>Some marsupials</a:t>
            </a:r>
            <a:endParaRPr lang="en-US" sz="6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9832" y="3069283"/>
            <a:ext cx="68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Carvalho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i="1" dirty="0" smtClean="0">
                <a:solidFill>
                  <a:schemeClr val="accent3"/>
                </a:solidFill>
              </a:rPr>
              <a:t>et al.</a:t>
            </a:r>
            <a:r>
              <a:rPr lang="en-US" dirty="0" smtClean="0">
                <a:solidFill>
                  <a:schemeClr val="accent3"/>
                </a:solidFill>
              </a:rPr>
              <a:t> 2009</a:t>
            </a:r>
            <a:r>
              <a:rPr lang="en-US" dirty="0">
                <a:solidFill>
                  <a:schemeClr val="accent3"/>
                </a:solidFill>
              </a:rPr>
              <a:t>. Phylogeny of </a:t>
            </a:r>
            <a:r>
              <a:rPr lang="en-US" i="1" dirty="0" err="1">
                <a:solidFill>
                  <a:schemeClr val="accent3"/>
                </a:solidFill>
              </a:rPr>
              <a:t>Thylamys</a:t>
            </a:r>
            <a:r>
              <a:rPr lang="en-US" dirty="0">
                <a:solidFill>
                  <a:schemeClr val="accent3"/>
                </a:solidFill>
              </a:rPr>
              <a:t> (</a:t>
            </a:r>
            <a:r>
              <a:rPr lang="en-US" dirty="0" err="1">
                <a:solidFill>
                  <a:schemeClr val="accent3"/>
                </a:solidFill>
              </a:rPr>
              <a:t>Didelphimorphia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Didelphidae</a:t>
            </a:r>
            <a:r>
              <a:rPr lang="en-US" dirty="0">
                <a:solidFill>
                  <a:schemeClr val="accent3"/>
                </a:solidFill>
              </a:rPr>
              <a:t>) species, with special reference to </a:t>
            </a:r>
            <a:r>
              <a:rPr lang="en-US" i="1" dirty="0" err="1">
                <a:solidFill>
                  <a:schemeClr val="accent3"/>
                </a:solidFill>
              </a:rPr>
              <a:t>Thylamys</a:t>
            </a:r>
            <a:r>
              <a:rPr lang="en-US" i="1" dirty="0">
                <a:solidFill>
                  <a:schemeClr val="accent3"/>
                </a:solidFill>
              </a:rPr>
              <a:t> </a:t>
            </a:r>
            <a:r>
              <a:rPr lang="en-US" i="1" dirty="0" err="1" smtClean="0">
                <a:solidFill>
                  <a:schemeClr val="accent3"/>
                </a:solidFill>
              </a:rPr>
              <a:t>karimii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8950" y="2704771"/>
            <a:ext cx="236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cytochrome-</a:t>
            </a:r>
            <a:r>
              <a:rPr lang="en-US" i="1" dirty="0" smtClean="0"/>
              <a:t>b </a:t>
            </a:r>
            <a:r>
              <a:rPr lang="en-US" dirty="0" smtClean="0"/>
              <a:t>(</a:t>
            </a:r>
            <a:r>
              <a:rPr lang="en-US" dirty="0" err="1" smtClean="0"/>
              <a:t>mtDNA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rot="10800000">
            <a:off x="3016468" y="2846758"/>
            <a:ext cx="4517537" cy="1213713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269647" y="4167353"/>
            <a:ext cx="3254651" cy="2437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4" t="18391" r="23062" b="49127"/>
          <a:stretch/>
        </p:blipFill>
        <p:spPr>
          <a:xfrm>
            <a:off x="3580899" y="4167353"/>
            <a:ext cx="2586758" cy="21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9" y="1690688"/>
            <a:ext cx="5171769" cy="2900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4591587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sp>
        <p:nvSpPr>
          <p:cNvPr id="3" name="TextBox 2"/>
          <p:cNvSpPr txBox="1"/>
          <p:nvPr/>
        </p:nvSpPr>
        <p:spPr>
          <a:xfrm>
            <a:off x="1066800" y="39624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Rylands</a:t>
            </a:r>
            <a:r>
              <a:rPr lang="en-US" dirty="0" smtClean="0">
                <a:solidFill>
                  <a:schemeClr val="accent3"/>
                </a:solidFill>
              </a:rPr>
              <a:t> et al. 2012. </a:t>
            </a:r>
            <a:r>
              <a:rPr lang="en-US" i="1" dirty="0" smtClean="0">
                <a:solidFill>
                  <a:schemeClr val="accent3"/>
                </a:solidFill>
              </a:rPr>
              <a:t>International </a:t>
            </a:r>
            <a:r>
              <a:rPr lang="en-US" i="1" dirty="0">
                <a:solidFill>
                  <a:schemeClr val="accent3"/>
                </a:solidFill>
              </a:rPr>
              <a:t>Zoo Yearbook</a:t>
            </a:r>
            <a:r>
              <a:rPr lang="en-US" dirty="0">
                <a:solidFill>
                  <a:schemeClr val="accent3"/>
                </a:solidFill>
              </a:rPr>
              <a:t>. 46(1):</a:t>
            </a:r>
            <a:r>
              <a:rPr lang="en-US" dirty="0" smtClean="0">
                <a:solidFill>
                  <a:schemeClr val="accent3"/>
                </a:solidFill>
              </a:rPr>
              <a:t>11–24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315976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increase in the number of named species </a:t>
            </a:r>
            <a:r>
              <a:rPr lang="en-US" sz="2000" dirty="0" smtClean="0"/>
              <a:t>[</a:t>
            </a:r>
            <a:r>
              <a:rPr lang="mr-IN" sz="2000" dirty="0" smtClean="0"/>
              <a:t>…</a:t>
            </a:r>
            <a:r>
              <a:rPr lang="en-US" sz="2000" dirty="0" smtClean="0"/>
              <a:t>] [means] that </a:t>
            </a:r>
            <a:r>
              <a:rPr lang="en-US" sz="2000" dirty="0"/>
              <a:t>we have increased our </a:t>
            </a:r>
            <a:r>
              <a:rPr lang="en-US" sz="2000" dirty="0" smtClean="0"/>
              <a:t>perception </a:t>
            </a:r>
            <a:r>
              <a:rPr lang="en-US" sz="2000" dirty="0"/>
              <a:t>and understanding of the diversity of the </a:t>
            </a:r>
            <a:r>
              <a:rPr lang="en-US" sz="2000" dirty="0" smtClean="0"/>
              <a:t>primates.”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9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Chiropterans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4" t="7529" r="31456" b="72812"/>
          <a:stretch/>
        </p:blipFill>
        <p:spPr>
          <a:xfrm>
            <a:off x="8954412" y="365125"/>
            <a:ext cx="2399388" cy="1325563"/>
          </a:xfrm>
        </p:spPr>
      </p:pic>
    </p:spTree>
    <p:extLst>
      <p:ext uri="{BB962C8B-B14F-4D97-AF65-F5344CB8AC3E}">
        <p14:creationId xmlns:p14="http://schemas.microsoft.com/office/powerpoint/2010/main" val="4738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Rodents &amp;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Soricomorphs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t="63681" r="61115" b="16389"/>
          <a:stretch/>
        </p:blipFill>
        <p:spPr>
          <a:xfrm>
            <a:off x="8943110" y="365125"/>
            <a:ext cx="2410690" cy="1343891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5" t="63799" r="31255" b="16271"/>
          <a:stretch/>
        </p:blipFill>
        <p:spPr>
          <a:xfrm>
            <a:off x="8936182" y="1870364"/>
            <a:ext cx="2424546" cy="1343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09016"/>
            <a:ext cx="8379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cytochrome-</a:t>
            </a:r>
            <a:r>
              <a:rPr lang="en-US" sz="2000" i="1" dirty="0" smtClean="0"/>
              <a:t>b</a:t>
            </a:r>
            <a:r>
              <a:rPr lang="en-US" sz="2000" dirty="0" smtClean="0"/>
              <a:t> in rodents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Re: GSC </a:t>
            </a:r>
            <a:r>
              <a:rPr lang="en-US" sz="2000" i="1" dirty="0" err="1" smtClean="0">
                <a:solidFill>
                  <a:schemeClr val="accent3"/>
                </a:solidFill>
              </a:rPr>
              <a:t>sensu</a:t>
            </a:r>
            <a:r>
              <a:rPr lang="en-US" sz="2000" i="1" dirty="0">
                <a:solidFill>
                  <a:schemeClr val="accent3"/>
                </a:solidFill>
              </a:rPr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Baker </a:t>
            </a:r>
            <a:r>
              <a:rPr lang="en-US" sz="2000" dirty="0">
                <a:solidFill>
                  <a:schemeClr val="accent3"/>
                </a:solidFill>
              </a:rPr>
              <a:t>&amp; </a:t>
            </a:r>
            <a:r>
              <a:rPr lang="en-US" sz="2000" dirty="0" smtClean="0">
                <a:solidFill>
                  <a:schemeClr val="accent3"/>
                </a:solidFill>
              </a:rPr>
              <a:t>Bradley 2006 (</a:t>
            </a:r>
            <a:r>
              <a:rPr lang="en-US" sz="2000" i="1" dirty="0" smtClean="0">
                <a:solidFill>
                  <a:schemeClr val="accent3"/>
                </a:solidFill>
              </a:rPr>
              <a:t>J. of Mammal. </a:t>
            </a:r>
            <a:r>
              <a:rPr lang="en-US" sz="2000" dirty="0" smtClean="0">
                <a:solidFill>
                  <a:schemeClr val="accent3"/>
                </a:solidFill>
              </a:rPr>
              <a:t>87(4</a:t>
            </a:r>
            <a:r>
              <a:rPr lang="en-US" sz="2000" dirty="0">
                <a:solidFill>
                  <a:schemeClr val="accent3"/>
                </a:solidFill>
              </a:rPr>
              <a:t>):</a:t>
            </a:r>
            <a:r>
              <a:rPr lang="en-US" sz="2000" dirty="0" smtClean="0">
                <a:solidFill>
                  <a:schemeClr val="accent3"/>
                </a:solidFill>
              </a:rPr>
              <a:t>643–662),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	        Bradley &amp; Baker 2001 (</a:t>
            </a:r>
            <a:r>
              <a:rPr lang="en-US" sz="2000" i="1" dirty="0" smtClean="0">
                <a:solidFill>
                  <a:schemeClr val="accent3"/>
                </a:solidFill>
              </a:rPr>
              <a:t>J. </a:t>
            </a:r>
            <a:r>
              <a:rPr lang="en-US" sz="2000" i="1" dirty="0">
                <a:solidFill>
                  <a:schemeClr val="accent3"/>
                </a:solidFill>
              </a:rPr>
              <a:t>of </a:t>
            </a:r>
            <a:r>
              <a:rPr lang="en-US" sz="2000" i="1" dirty="0" smtClean="0">
                <a:solidFill>
                  <a:schemeClr val="accent3"/>
                </a:solidFill>
              </a:rPr>
              <a:t>Mammal</a:t>
            </a:r>
            <a:r>
              <a:rPr lang="en-US" sz="2000" dirty="0" smtClean="0">
                <a:solidFill>
                  <a:schemeClr val="accent3"/>
                </a:solidFill>
              </a:rPr>
              <a:t>. </a:t>
            </a:r>
            <a:r>
              <a:rPr lang="en-US" sz="2000" dirty="0">
                <a:solidFill>
                  <a:schemeClr val="accent3"/>
                </a:solidFill>
              </a:rPr>
              <a:t>82(4):</a:t>
            </a:r>
            <a:r>
              <a:rPr lang="en-US" sz="2000" dirty="0" smtClean="0">
                <a:solidFill>
                  <a:schemeClr val="accent3"/>
                </a:solidFill>
              </a:rPr>
              <a:t>960–973)</a:t>
            </a:r>
          </a:p>
          <a:p>
            <a:endParaRPr lang="en-US" sz="2000" dirty="0" smtClean="0"/>
          </a:p>
          <a:p>
            <a:r>
              <a:rPr lang="en-US" sz="2000" dirty="0"/>
              <a:t>m</a:t>
            </a:r>
            <a:r>
              <a:rPr lang="en-US" sz="2000" dirty="0" smtClean="0"/>
              <a:t>ulti-locus work in Afro-tropical shrews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cytochrome-</a:t>
            </a:r>
            <a:r>
              <a:rPr lang="en-US" sz="2000" i="1" dirty="0" smtClean="0">
                <a:solidFill>
                  <a:schemeClr val="accent3"/>
                </a:solidFill>
              </a:rPr>
              <a:t>b</a:t>
            </a:r>
            <a:r>
              <a:rPr lang="en-US" sz="2000" dirty="0" smtClean="0">
                <a:solidFill>
                  <a:schemeClr val="accent3"/>
                </a:solidFill>
              </a:rPr>
              <a:t>, among others,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Jacquet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  <a:r>
              <a:rPr lang="en-US" sz="2000" i="1" dirty="0">
                <a:solidFill>
                  <a:schemeClr val="accent3"/>
                </a:solidFill>
              </a:rPr>
              <a:t>et al</a:t>
            </a:r>
            <a:r>
              <a:rPr lang="en-US" sz="2000" dirty="0">
                <a:solidFill>
                  <a:schemeClr val="accent3"/>
                </a:solidFill>
              </a:rPr>
              <a:t>. 2012. </a:t>
            </a:r>
            <a:r>
              <a:rPr lang="en-US" sz="2000" i="1" dirty="0">
                <a:solidFill>
                  <a:schemeClr val="accent3"/>
                </a:solidFill>
              </a:rPr>
              <a:t>Zool. J. Linn. Soc</a:t>
            </a:r>
            <a:r>
              <a:rPr lang="en-US" sz="2000" dirty="0">
                <a:solidFill>
                  <a:schemeClr val="accent3"/>
                </a:solidFill>
              </a:rPr>
              <a:t>. 166(3):672–687</a:t>
            </a:r>
          </a:p>
          <a:p>
            <a:endParaRPr lang="en-US" sz="2000" dirty="0" smtClean="0">
              <a:solidFill>
                <a:schemeClr val="accent3"/>
              </a:solidFill>
              <a:sym typeface="Wingdings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0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sequencing &amp; PSC (or at least ESC)</a:t>
            </a:r>
          </a:p>
          <a:p>
            <a:r>
              <a:rPr lang="en-US" i="1" dirty="0" smtClean="0"/>
              <a:t>Good</a:t>
            </a:r>
            <a:r>
              <a:rPr lang="en-US" dirty="0" smtClean="0"/>
              <a:t> taxonomic inflation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sequencing &amp; PSC (or at least ESC)</a:t>
            </a:r>
          </a:p>
          <a:p>
            <a:r>
              <a:rPr lang="en-US" i="1" dirty="0" smtClean="0"/>
              <a:t>Good</a:t>
            </a:r>
            <a:r>
              <a:rPr lang="en-US" dirty="0" smtClean="0"/>
              <a:t> taxonomic inflation</a:t>
            </a:r>
            <a:endParaRPr lang="en-US" i="1" dirty="0" smtClean="0"/>
          </a:p>
          <a:p>
            <a:r>
              <a:rPr lang="en-US" dirty="0" smtClean="0"/>
              <a:t>Genomics is up-and-coming!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3447332"/>
            <a:ext cx="9469120" cy="31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97782"/>
            <a:ext cx="12192000" cy="8155782"/>
          </a:xfrm>
        </p:spPr>
      </p:pic>
      <p:sp>
        <p:nvSpPr>
          <p:cNvPr id="5" name="TextBox 4"/>
          <p:cNvSpPr txBox="1"/>
          <p:nvPr/>
        </p:nvSpPr>
        <p:spPr>
          <a:xfrm rot="20805673">
            <a:off x="270163" y="698371"/>
            <a:ext cx="622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Thank you!</a:t>
            </a:r>
            <a:endParaRPr lang="en-US" sz="6600" b="1" dirty="0"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8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6423" y="5486401"/>
            <a:ext cx="272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1975—</a:t>
            </a:r>
            <a:r>
              <a:rPr lang="en-US" sz="4000" i="1" dirty="0" smtClean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6115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564</a:t>
                </a:r>
                <a:endParaRPr lang="en-US" sz="4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0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092594"/>
            <a:ext cx="12192000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filter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err="1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new_species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≥ 10)</a:t>
            </a:r>
            <a:endParaRPr lang="en-US" sz="40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986</Words>
  <Application>Microsoft Macintosh PowerPoint</Application>
  <PresentationFormat>Widescreen</PresentationFormat>
  <Paragraphs>188</Paragraphs>
  <Slides>56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Apple Color Emoji</vt:lpstr>
      <vt:lpstr>Calibri</vt:lpstr>
      <vt:lpstr>Calibri Light</vt:lpstr>
      <vt:lpstr>Cambria Math</vt:lpstr>
      <vt:lpstr>Mangal</vt:lpstr>
      <vt:lpstr>Monaco</vt:lpstr>
      <vt:lpstr>Trattatello</vt:lpstr>
      <vt:lpstr>Wingdings</vt:lpstr>
      <vt:lpstr>Arial</vt:lpstr>
      <vt:lpstr>Office Theme</vt:lpstr>
      <vt:lpstr>Alpha-taxonomy of world mammals 1975—2017</vt:lpstr>
      <vt:lpstr>Alpha-taxonomy of world mammals 1975—2017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Cape  Africa  Global?</vt:lpstr>
      <vt:lpstr>Cape  Africa  Global?</vt:lpstr>
      <vt:lpstr>Cape  Africa  Global?</vt:lpstr>
      <vt:lpstr>Artiodactyls</vt:lpstr>
      <vt:lpstr>Dasyuromorphs, Didelphimorphs, &amp; Diprotodonts</vt:lpstr>
      <vt:lpstr>Dasyuromorphs, Didelphimorphs, &amp; Diprotodonts</vt:lpstr>
      <vt:lpstr>Primates</vt:lpstr>
      <vt:lpstr>Primates</vt:lpstr>
      <vt:lpstr>Chiropterans</vt:lpstr>
      <vt:lpstr>Rodents &amp; Soricomorphs</vt:lpstr>
      <vt:lpstr>To conclude</vt:lpstr>
      <vt:lpstr>To conclude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125</cp:revision>
  <dcterms:created xsi:type="dcterms:W3CDTF">2017-08-09T13:54:16Z</dcterms:created>
  <dcterms:modified xsi:type="dcterms:W3CDTF">2017-08-11T10:38:32Z</dcterms:modified>
</cp:coreProperties>
</file>